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60" r:id="rId4"/>
    <p:sldId id="262" r:id="rId5"/>
    <p:sldId id="261" r:id="rId6"/>
    <p:sldId id="259"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3/5/2020</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3/5/2020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3/5/2020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3/5/2020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3/5/2020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dirty="0"/>
              <a:t>3/5/2020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3/5/2020</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3/5/2020</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9C466-E4D6-4F26-9139-2AB139E2A002}"/>
              </a:ext>
            </a:extLst>
          </p:cNvPr>
          <p:cNvSpPr>
            <a:spLocks noGrp="1"/>
          </p:cNvSpPr>
          <p:nvPr>
            <p:ph type="ctrTitle"/>
          </p:nvPr>
        </p:nvSpPr>
        <p:spPr/>
        <p:txBody>
          <a:bodyPr/>
          <a:lstStyle/>
          <a:p>
            <a:r>
              <a:rPr lang="en-GB" dirty="0"/>
              <a:t>JIA: A Guide for Schools</a:t>
            </a:r>
          </a:p>
        </p:txBody>
      </p:sp>
      <p:sp>
        <p:nvSpPr>
          <p:cNvPr id="3" name="Subtitle 2">
            <a:extLst>
              <a:ext uri="{FF2B5EF4-FFF2-40B4-BE49-F238E27FC236}">
                <a16:creationId xmlns:a16="http://schemas.microsoft.com/office/drawing/2014/main" id="{0992AAE9-A2C7-465F-9D62-FE8171896489}"/>
              </a:ext>
            </a:extLst>
          </p:cNvPr>
          <p:cNvSpPr>
            <a:spLocks noGrp="1"/>
          </p:cNvSpPr>
          <p:nvPr>
            <p:ph type="subTitle" idx="1"/>
          </p:nvPr>
        </p:nvSpPr>
        <p:spPr/>
        <p:txBody>
          <a:bodyPr/>
          <a:lstStyle/>
          <a:p>
            <a:r>
              <a:rPr lang="en-GB" dirty="0"/>
              <a:t>Scottish Network for Arthritis in Children</a:t>
            </a:r>
          </a:p>
        </p:txBody>
      </p:sp>
    </p:spTree>
    <p:extLst>
      <p:ext uri="{BB962C8B-B14F-4D97-AF65-F5344CB8AC3E}">
        <p14:creationId xmlns:p14="http://schemas.microsoft.com/office/powerpoint/2010/main" val="429297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A865D2-C768-4F65-9FF7-DD15A514AD0B}"/>
              </a:ext>
            </a:extLst>
          </p:cNvPr>
          <p:cNvSpPr>
            <a:spLocks noGrp="1"/>
          </p:cNvSpPr>
          <p:nvPr>
            <p:ph idx="1"/>
          </p:nvPr>
        </p:nvSpPr>
        <p:spPr/>
        <p:txBody>
          <a:bodyPr>
            <a:normAutofit fontScale="85000" lnSpcReduction="20000"/>
          </a:bodyPr>
          <a:lstStyle/>
          <a:p>
            <a:pPr marL="0" indent="0">
              <a:buNone/>
            </a:pPr>
            <a:r>
              <a:rPr lang="en-GB" sz="4600" b="1" dirty="0">
                <a:solidFill>
                  <a:schemeClr val="accent1"/>
                </a:solidFill>
              </a:rPr>
              <a:t>For more information</a:t>
            </a:r>
          </a:p>
          <a:p>
            <a:pPr marL="0" indent="0">
              <a:buNone/>
            </a:pPr>
            <a:r>
              <a:rPr lang="en-US" dirty="0"/>
              <a:t>To find out more about JIA and about the resources available to children and families in Scotland affected by the condition, visit www.snac.uk.com. </a:t>
            </a:r>
          </a:p>
          <a:p>
            <a:endParaRPr lang="en-US" dirty="0"/>
          </a:p>
          <a:p>
            <a:r>
              <a:rPr lang="en-US" dirty="0">
                <a:solidFill>
                  <a:schemeClr val="accent1"/>
                </a:solidFill>
              </a:rPr>
              <a:t>About SNAC</a:t>
            </a:r>
          </a:p>
          <a:p>
            <a:r>
              <a:rPr lang="en-US" dirty="0"/>
              <a:t>Scottish Network for Arthritis in Children (SNAC) is a charity with a single overriding purpose: to provide factual, practical, and emotional support for children and families across Scotland who are living with JIA. </a:t>
            </a:r>
          </a:p>
        </p:txBody>
      </p:sp>
      <p:sp>
        <p:nvSpPr>
          <p:cNvPr id="4" name="Text Placeholder 3">
            <a:extLst>
              <a:ext uri="{FF2B5EF4-FFF2-40B4-BE49-F238E27FC236}">
                <a16:creationId xmlns:a16="http://schemas.microsoft.com/office/drawing/2014/main" id="{19184E42-4144-4E35-9AF5-E4D1C8756903}"/>
              </a:ext>
            </a:extLst>
          </p:cNvPr>
          <p:cNvSpPr>
            <a:spLocks noGrp="1"/>
          </p:cNvSpPr>
          <p:nvPr>
            <p:ph type="body" sz="half" idx="2"/>
          </p:nvPr>
        </p:nvSpPr>
        <p:spPr/>
        <p:txBody>
          <a:bodyPr/>
          <a:lstStyle/>
          <a:p>
            <a:endParaRPr lang="en-GB" dirty="0"/>
          </a:p>
        </p:txBody>
      </p:sp>
      <p:pic>
        <p:nvPicPr>
          <p:cNvPr id="8" name="Picture 7">
            <a:extLst>
              <a:ext uri="{FF2B5EF4-FFF2-40B4-BE49-F238E27FC236}">
                <a16:creationId xmlns:a16="http://schemas.microsoft.com/office/drawing/2014/main" id="{0B1859ED-F1DB-46DA-83CC-449EE23C3E72}"/>
              </a:ext>
            </a:extLst>
          </p:cNvPr>
          <p:cNvPicPr>
            <a:picLocks noChangeAspect="1"/>
          </p:cNvPicPr>
          <p:nvPr/>
        </p:nvPicPr>
        <p:blipFill>
          <a:blip r:embed="rId2"/>
          <a:stretch>
            <a:fillRect/>
          </a:stretch>
        </p:blipFill>
        <p:spPr>
          <a:xfrm>
            <a:off x="7733727" y="1850220"/>
            <a:ext cx="4311272" cy="2871375"/>
          </a:xfrm>
          <a:prstGeom prst="rect">
            <a:avLst/>
          </a:prstGeom>
        </p:spPr>
      </p:pic>
    </p:spTree>
    <p:extLst>
      <p:ext uri="{BB962C8B-B14F-4D97-AF65-F5344CB8AC3E}">
        <p14:creationId xmlns:p14="http://schemas.microsoft.com/office/powerpoint/2010/main" val="3472615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7B15C-55C1-4330-A659-DEF9AA844DF4}"/>
              </a:ext>
            </a:extLst>
          </p:cNvPr>
          <p:cNvSpPr>
            <a:spLocks noGrp="1"/>
          </p:cNvSpPr>
          <p:nvPr>
            <p:ph type="title"/>
          </p:nvPr>
        </p:nvSpPr>
        <p:spPr/>
        <p:txBody>
          <a:bodyPr/>
          <a:lstStyle/>
          <a:p>
            <a:r>
              <a:rPr lang="en-GB" dirty="0"/>
              <a:t>Understanding JIA</a:t>
            </a:r>
          </a:p>
        </p:txBody>
      </p:sp>
      <p:sp>
        <p:nvSpPr>
          <p:cNvPr id="3" name="Content Placeholder 2">
            <a:extLst>
              <a:ext uri="{FF2B5EF4-FFF2-40B4-BE49-F238E27FC236}">
                <a16:creationId xmlns:a16="http://schemas.microsoft.com/office/drawing/2014/main" id="{467A351B-786C-47EB-B960-335406DBADA8}"/>
              </a:ext>
            </a:extLst>
          </p:cNvPr>
          <p:cNvSpPr>
            <a:spLocks noGrp="1"/>
          </p:cNvSpPr>
          <p:nvPr>
            <p:ph idx="1"/>
          </p:nvPr>
        </p:nvSpPr>
        <p:spPr/>
        <p:txBody>
          <a:bodyPr>
            <a:normAutofit lnSpcReduction="10000"/>
          </a:bodyPr>
          <a:lstStyle/>
          <a:p>
            <a:pPr marL="0" indent="0">
              <a:buNone/>
            </a:pPr>
            <a:r>
              <a:rPr lang="en-US" sz="3200" dirty="0">
                <a:solidFill>
                  <a:schemeClr val="tx1"/>
                </a:solidFill>
              </a:rPr>
              <a:t>JIA stands for </a:t>
            </a:r>
            <a:r>
              <a:rPr lang="en-US" sz="3200" b="1" dirty="0">
                <a:solidFill>
                  <a:schemeClr val="tx2"/>
                </a:solidFill>
              </a:rPr>
              <a:t>Juvenile Idiopathic Arthritis</a:t>
            </a:r>
            <a:r>
              <a:rPr lang="en-US" sz="3200" dirty="0">
                <a:solidFill>
                  <a:schemeClr val="tx1"/>
                </a:solidFill>
              </a:rPr>
              <a:t>.</a:t>
            </a:r>
          </a:p>
          <a:p>
            <a:endParaRPr lang="en-US" sz="3200" b="1" dirty="0">
              <a:solidFill>
                <a:schemeClr val="tx2"/>
              </a:solidFill>
            </a:endParaRPr>
          </a:p>
          <a:p>
            <a:r>
              <a:rPr lang="en-US" sz="3200" b="1" dirty="0">
                <a:solidFill>
                  <a:schemeClr val="tx2"/>
                </a:solidFill>
              </a:rPr>
              <a:t>Juvenile</a:t>
            </a:r>
            <a:r>
              <a:rPr lang="en-US" sz="3200" dirty="0">
                <a:solidFill>
                  <a:schemeClr val="tx1"/>
                </a:solidFill>
              </a:rPr>
              <a:t>: It affects children and adolescents under the age of 16.</a:t>
            </a:r>
          </a:p>
          <a:p>
            <a:r>
              <a:rPr lang="en-US" sz="3200" b="1" dirty="0">
                <a:solidFill>
                  <a:schemeClr val="tx2"/>
                </a:solidFill>
              </a:rPr>
              <a:t>Idiopathic</a:t>
            </a:r>
            <a:r>
              <a:rPr lang="en-US" sz="3200" dirty="0">
                <a:solidFill>
                  <a:schemeClr val="tx1"/>
                </a:solidFill>
              </a:rPr>
              <a:t>: It has no known cause.</a:t>
            </a:r>
          </a:p>
          <a:p>
            <a:r>
              <a:rPr lang="en-US" sz="3200" b="1" dirty="0">
                <a:solidFill>
                  <a:schemeClr val="tx2"/>
                </a:solidFill>
              </a:rPr>
              <a:t>Arthritis</a:t>
            </a:r>
            <a:r>
              <a:rPr lang="en-US" sz="3200" dirty="0">
                <a:solidFill>
                  <a:schemeClr val="tx1"/>
                </a:solidFill>
              </a:rPr>
              <a:t>: It is a chronic (long-lasting) inflammation of the joints.</a:t>
            </a:r>
          </a:p>
          <a:p>
            <a:endParaRPr lang="en-US" sz="3200" dirty="0">
              <a:solidFill>
                <a:schemeClr val="tx1"/>
              </a:solidFill>
            </a:endParaRPr>
          </a:p>
          <a:p>
            <a:r>
              <a:rPr lang="en-US" sz="3200" dirty="0">
                <a:solidFill>
                  <a:schemeClr val="tx1"/>
                </a:solidFill>
              </a:rPr>
              <a:t>JIA affects about 1 in every 1,000 children in Scotland. </a:t>
            </a:r>
          </a:p>
          <a:p>
            <a:endParaRPr lang="en-GB" dirty="0"/>
          </a:p>
        </p:txBody>
      </p:sp>
    </p:spTree>
    <p:extLst>
      <p:ext uri="{BB962C8B-B14F-4D97-AF65-F5344CB8AC3E}">
        <p14:creationId xmlns:p14="http://schemas.microsoft.com/office/powerpoint/2010/main" val="222629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A5946-5440-45A2-8E49-CE8A503FEBA0}"/>
              </a:ext>
            </a:extLst>
          </p:cNvPr>
          <p:cNvSpPr>
            <a:spLocks noGrp="1"/>
          </p:cNvSpPr>
          <p:nvPr>
            <p:ph type="title"/>
          </p:nvPr>
        </p:nvSpPr>
        <p:spPr/>
        <p:txBody>
          <a:bodyPr/>
          <a:lstStyle/>
          <a:p>
            <a:r>
              <a:rPr lang="en-GB" dirty="0"/>
              <a:t>A complex and dynamic condition</a:t>
            </a:r>
          </a:p>
        </p:txBody>
      </p:sp>
      <p:sp>
        <p:nvSpPr>
          <p:cNvPr id="3" name="Content Placeholder 2">
            <a:extLst>
              <a:ext uri="{FF2B5EF4-FFF2-40B4-BE49-F238E27FC236}">
                <a16:creationId xmlns:a16="http://schemas.microsoft.com/office/drawing/2014/main" id="{878BB36C-107E-4191-AE2C-CA24C4E101F5}"/>
              </a:ext>
            </a:extLst>
          </p:cNvPr>
          <p:cNvSpPr>
            <a:spLocks noGrp="1"/>
          </p:cNvSpPr>
          <p:nvPr>
            <p:ph idx="1"/>
          </p:nvPr>
        </p:nvSpPr>
        <p:spPr/>
        <p:txBody>
          <a:bodyPr>
            <a:noAutofit/>
          </a:bodyPr>
          <a:lstStyle/>
          <a:p>
            <a:pPr marL="0" indent="0">
              <a:buNone/>
            </a:pPr>
            <a:r>
              <a:rPr lang="en-US" b="1" dirty="0">
                <a:solidFill>
                  <a:schemeClr val="accent1"/>
                </a:solidFill>
              </a:rPr>
              <a:t>Symptoms </a:t>
            </a:r>
          </a:p>
          <a:p>
            <a:pPr marL="0" indent="0">
              <a:buNone/>
            </a:pPr>
            <a:r>
              <a:rPr lang="en-US" sz="2800" dirty="0">
                <a:solidFill>
                  <a:schemeClr val="tx1"/>
                </a:solidFill>
              </a:rPr>
              <a:t>The symptoms of JIA vary widely in kind and severity. Most children with JIA will endure some stiffness and soreness in their joints. Other symptoms associated with the condition include:</a:t>
            </a:r>
          </a:p>
          <a:p>
            <a:r>
              <a:rPr lang="en-US" sz="2800" dirty="0">
                <a:solidFill>
                  <a:schemeClr val="tx1"/>
                </a:solidFill>
              </a:rPr>
              <a:t>Fatigue </a:t>
            </a:r>
          </a:p>
          <a:p>
            <a:r>
              <a:rPr lang="en-US" sz="2800" dirty="0">
                <a:solidFill>
                  <a:schemeClr val="tx1"/>
                </a:solidFill>
              </a:rPr>
              <a:t>Insomnia</a:t>
            </a:r>
          </a:p>
          <a:p>
            <a:r>
              <a:rPr lang="en-US" sz="2800" dirty="0">
                <a:solidFill>
                  <a:schemeClr val="tx1"/>
                </a:solidFill>
              </a:rPr>
              <a:t>Mood swings</a:t>
            </a:r>
          </a:p>
          <a:p>
            <a:r>
              <a:rPr lang="en-US" sz="2800" dirty="0">
                <a:solidFill>
                  <a:schemeClr val="tx1"/>
                </a:solidFill>
              </a:rPr>
              <a:t>Mental fog/difficulty concentrating</a:t>
            </a:r>
          </a:p>
        </p:txBody>
      </p:sp>
      <p:sp>
        <p:nvSpPr>
          <p:cNvPr id="4" name="Text Placeholder 3">
            <a:extLst>
              <a:ext uri="{FF2B5EF4-FFF2-40B4-BE49-F238E27FC236}">
                <a16:creationId xmlns:a16="http://schemas.microsoft.com/office/drawing/2014/main" id="{1A92C6FD-E880-4B83-8080-D3B6B52D97C3}"/>
              </a:ext>
            </a:extLst>
          </p:cNvPr>
          <p:cNvSpPr>
            <a:spLocks noGrp="1"/>
          </p:cNvSpPr>
          <p:nvPr>
            <p:ph type="body" sz="half" idx="2"/>
          </p:nvPr>
        </p:nvSpPr>
        <p:spPr/>
        <p:txBody>
          <a:bodyPr/>
          <a:lstStyle/>
          <a:p>
            <a:r>
              <a:rPr lang="en-GB" dirty="0"/>
              <a:t>JIA is not a simple condition. There are several distinct types of JIA, each with its own characteristic symptoms, effects, and treatments. And kids with JIA will find that their experience of the condition changes over time. We like to put it this way: Every child with JIA is different, and every day with JIA is different. </a:t>
            </a:r>
          </a:p>
          <a:p>
            <a:endParaRPr lang="en-GB" dirty="0"/>
          </a:p>
        </p:txBody>
      </p:sp>
    </p:spTree>
    <p:extLst>
      <p:ext uri="{BB962C8B-B14F-4D97-AF65-F5344CB8AC3E}">
        <p14:creationId xmlns:p14="http://schemas.microsoft.com/office/powerpoint/2010/main" val="4089286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CA8BD-22D2-44CC-9DD6-1E70D7FC6165}"/>
              </a:ext>
            </a:extLst>
          </p:cNvPr>
          <p:cNvSpPr>
            <a:spLocks noGrp="1"/>
          </p:cNvSpPr>
          <p:nvPr>
            <p:ph type="title"/>
          </p:nvPr>
        </p:nvSpPr>
        <p:spPr/>
        <p:txBody>
          <a:bodyPr/>
          <a:lstStyle/>
          <a:p>
            <a:r>
              <a:rPr lang="en-GB" dirty="0"/>
              <a:t>Lost weekends</a:t>
            </a:r>
          </a:p>
        </p:txBody>
      </p:sp>
      <p:sp>
        <p:nvSpPr>
          <p:cNvPr id="3" name="Content Placeholder 2">
            <a:extLst>
              <a:ext uri="{FF2B5EF4-FFF2-40B4-BE49-F238E27FC236}">
                <a16:creationId xmlns:a16="http://schemas.microsoft.com/office/drawing/2014/main" id="{5AC33087-4ECA-4C8E-8538-971E2F4BB016}"/>
              </a:ext>
            </a:extLst>
          </p:cNvPr>
          <p:cNvSpPr>
            <a:spLocks noGrp="1"/>
          </p:cNvSpPr>
          <p:nvPr>
            <p:ph idx="1"/>
          </p:nvPr>
        </p:nvSpPr>
        <p:spPr/>
        <p:txBody>
          <a:bodyPr>
            <a:normAutofit/>
          </a:bodyPr>
          <a:lstStyle/>
          <a:p>
            <a:r>
              <a:rPr lang="en-US" b="1" dirty="0">
                <a:solidFill>
                  <a:schemeClr val="accent1"/>
                </a:solidFill>
              </a:rPr>
              <a:t>JIA Treatments</a:t>
            </a:r>
          </a:p>
          <a:p>
            <a:r>
              <a:rPr lang="en-US" dirty="0">
                <a:solidFill>
                  <a:schemeClr val="tx1"/>
                </a:solidFill>
              </a:rPr>
              <a:t>Contemporary treatments for JIA usually prove highly effective, but the condition requires quite careful management. </a:t>
            </a:r>
          </a:p>
          <a:p>
            <a:r>
              <a:rPr lang="en-US" dirty="0">
                <a:solidFill>
                  <a:schemeClr val="tx1"/>
                </a:solidFill>
              </a:rPr>
              <a:t>Some of the medications used to treat JIA have unwelcome side-effects, including nausea, fatigue, and an increased susceptibility to infection. </a:t>
            </a:r>
          </a:p>
        </p:txBody>
      </p:sp>
      <p:sp>
        <p:nvSpPr>
          <p:cNvPr id="4" name="Text Placeholder 3">
            <a:extLst>
              <a:ext uri="{FF2B5EF4-FFF2-40B4-BE49-F238E27FC236}">
                <a16:creationId xmlns:a16="http://schemas.microsoft.com/office/drawing/2014/main" id="{4243891A-B7FA-4544-BA82-59D6A7BCBB6E}"/>
              </a:ext>
            </a:extLst>
          </p:cNvPr>
          <p:cNvSpPr>
            <a:spLocks noGrp="1"/>
          </p:cNvSpPr>
          <p:nvPr>
            <p:ph type="body" sz="half" idx="2"/>
          </p:nvPr>
        </p:nvSpPr>
        <p:spPr/>
        <p:txBody>
          <a:bodyPr>
            <a:normAutofit/>
          </a:bodyPr>
          <a:lstStyle/>
          <a:p>
            <a:r>
              <a:rPr lang="en-GB" dirty="0"/>
              <a:t>Many JIA children require weekly injections of methotrexate—a powerful disease-modifying drug commonly used in the treatment of JIA. Methotrexate can cause severe fatigue and nausea, and so parents often give their children these injections on the weekend so they will not miss school. But missing out on part of the weekend also comes at a cost.</a:t>
            </a:r>
          </a:p>
        </p:txBody>
      </p:sp>
    </p:spTree>
    <p:extLst>
      <p:ext uri="{BB962C8B-B14F-4D97-AF65-F5344CB8AC3E}">
        <p14:creationId xmlns:p14="http://schemas.microsoft.com/office/powerpoint/2010/main" val="2431289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0B67B-E2B5-4EA6-B2C5-3C85F194A6E8}"/>
              </a:ext>
            </a:extLst>
          </p:cNvPr>
          <p:cNvSpPr>
            <a:spLocks noGrp="1"/>
          </p:cNvSpPr>
          <p:nvPr>
            <p:ph type="title"/>
          </p:nvPr>
        </p:nvSpPr>
        <p:spPr/>
        <p:txBody>
          <a:bodyPr>
            <a:normAutofit/>
          </a:bodyPr>
          <a:lstStyle/>
          <a:p>
            <a:r>
              <a:rPr lang="en-GB" dirty="0"/>
              <a:t>Supporting JIA pupils at school</a:t>
            </a:r>
          </a:p>
        </p:txBody>
      </p:sp>
      <p:sp>
        <p:nvSpPr>
          <p:cNvPr id="3" name="Content Placeholder 2">
            <a:extLst>
              <a:ext uri="{FF2B5EF4-FFF2-40B4-BE49-F238E27FC236}">
                <a16:creationId xmlns:a16="http://schemas.microsoft.com/office/drawing/2014/main" id="{110147B9-FCB3-4929-A915-AE8E2897A2DB}"/>
              </a:ext>
            </a:extLst>
          </p:cNvPr>
          <p:cNvSpPr>
            <a:spLocks noGrp="1"/>
          </p:cNvSpPr>
          <p:nvPr>
            <p:ph idx="1"/>
          </p:nvPr>
        </p:nvSpPr>
        <p:spPr/>
        <p:txBody>
          <a:bodyPr>
            <a:normAutofit/>
          </a:bodyPr>
          <a:lstStyle/>
          <a:p>
            <a:r>
              <a:rPr lang="en-US" sz="2000" b="1" dirty="0">
                <a:solidFill>
                  <a:schemeClr val="accent1"/>
                </a:solidFill>
              </a:rPr>
              <a:t>Be</a:t>
            </a:r>
            <a:r>
              <a:rPr lang="en-US" sz="2000" b="1" dirty="0">
                <a:solidFill>
                  <a:schemeClr val="tx2"/>
                </a:solidFill>
              </a:rPr>
              <a:t> </a:t>
            </a:r>
            <a:r>
              <a:rPr lang="en-US" sz="2000" b="1" dirty="0">
                <a:solidFill>
                  <a:schemeClr val="accent1"/>
                </a:solidFill>
              </a:rPr>
              <a:t>attentive: </a:t>
            </a:r>
            <a:r>
              <a:rPr lang="en-US" sz="2000" dirty="0">
                <a:solidFill>
                  <a:schemeClr val="tx1"/>
                </a:solidFill>
              </a:rPr>
              <a:t>JIA is an ‘invisible condition’; its effects are not always immediately obvious—and kids with JIA might not always admit they are feeling sick, sore, or tired. It is vital for teachers to keep open lines of communication so students with JIA will feel free to speak up when they need a break, a little extra help, or just to talk. </a:t>
            </a:r>
            <a:endParaRPr lang="en-US" sz="2000" b="1" dirty="0">
              <a:solidFill>
                <a:schemeClr val="accent1"/>
              </a:solidFill>
            </a:endParaRPr>
          </a:p>
          <a:p>
            <a:r>
              <a:rPr lang="en-US" sz="2000" b="1" dirty="0">
                <a:solidFill>
                  <a:schemeClr val="accent1"/>
                </a:solidFill>
              </a:rPr>
              <a:t>Be patient: </a:t>
            </a:r>
            <a:r>
              <a:rPr lang="en-US" sz="2000" dirty="0">
                <a:solidFill>
                  <a:schemeClr val="tx1"/>
                </a:solidFill>
              </a:rPr>
              <a:t>JIA causes physical and mental fatigue, and children with JIA can find it difficult to keep up with their peers both in the classroom and on the playground. They will get there, but it might take a bit longer! </a:t>
            </a:r>
          </a:p>
          <a:p>
            <a:r>
              <a:rPr lang="en-US" sz="2000" b="1" dirty="0">
                <a:solidFill>
                  <a:schemeClr val="accent1"/>
                </a:solidFill>
              </a:rPr>
              <a:t>Be flexible: </a:t>
            </a:r>
            <a:r>
              <a:rPr lang="en-US" sz="2000" dirty="0">
                <a:solidFill>
                  <a:schemeClr val="tx1"/>
                </a:solidFill>
              </a:rPr>
              <a:t>The symptoms of JIA can change from day to day and throughout each day. </a:t>
            </a:r>
            <a:r>
              <a:rPr lang="en-GB" sz="2000" dirty="0">
                <a:solidFill>
                  <a:schemeClr val="tx1"/>
                </a:solidFill>
              </a:rPr>
              <a:t>Teachers rightly should have high expectations of all their students—including children with JIA!—but they also should expect students with JIA to require special treatment from time to time. It is important to note that this does not mean JIA children should be wrapped in cotton wool; they do not want to be singled out or treated as other than normal. </a:t>
            </a:r>
            <a:endParaRPr lang="en-US" sz="2000" b="1" dirty="0">
              <a:solidFill>
                <a:schemeClr val="accent1"/>
              </a:solidFill>
            </a:endParaRPr>
          </a:p>
        </p:txBody>
      </p:sp>
    </p:spTree>
    <p:extLst>
      <p:ext uri="{BB962C8B-B14F-4D97-AF65-F5344CB8AC3E}">
        <p14:creationId xmlns:p14="http://schemas.microsoft.com/office/powerpoint/2010/main" val="3015220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DE01-3563-4E16-98F5-E2ED71ED073F}"/>
              </a:ext>
            </a:extLst>
          </p:cNvPr>
          <p:cNvSpPr>
            <a:spLocks noGrp="1"/>
          </p:cNvSpPr>
          <p:nvPr>
            <p:ph type="title"/>
          </p:nvPr>
        </p:nvSpPr>
        <p:spPr/>
        <p:txBody>
          <a:bodyPr/>
          <a:lstStyle/>
          <a:p>
            <a:r>
              <a:rPr lang="en-GB" dirty="0"/>
              <a:t>Attendance</a:t>
            </a:r>
          </a:p>
        </p:txBody>
      </p:sp>
      <p:sp>
        <p:nvSpPr>
          <p:cNvPr id="3" name="Content Placeholder 2">
            <a:extLst>
              <a:ext uri="{FF2B5EF4-FFF2-40B4-BE49-F238E27FC236}">
                <a16:creationId xmlns:a16="http://schemas.microsoft.com/office/drawing/2014/main" id="{1E555AD4-10A7-4421-B323-D915A99E3D3E}"/>
              </a:ext>
            </a:extLst>
          </p:cNvPr>
          <p:cNvSpPr>
            <a:spLocks noGrp="1"/>
          </p:cNvSpPr>
          <p:nvPr>
            <p:ph idx="1"/>
          </p:nvPr>
        </p:nvSpPr>
        <p:spPr/>
        <p:txBody>
          <a:bodyPr>
            <a:normAutofit/>
          </a:bodyPr>
          <a:lstStyle/>
          <a:p>
            <a:pPr marL="0" lvl="0" indent="0">
              <a:buNone/>
            </a:pPr>
            <a:r>
              <a:rPr lang="en-GB" dirty="0"/>
              <a:t>Children with JIA have virtually no chance of having a perfect attendance record. They will miss school for two main reasons:</a:t>
            </a:r>
          </a:p>
          <a:p>
            <a:pPr marL="0" lvl="0" indent="0">
              <a:buNone/>
            </a:pPr>
            <a:r>
              <a:rPr lang="en-GB" sz="2000" dirty="0">
                <a:solidFill>
                  <a:schemeClr val="accent1"/>
                </a:solidFill>
              </a:rPr>
              <a:t>Medical appointments:</a:t>
            </a:r>
            <a:r>
              <a:rPr lang="en-GB" sz="2000" dirty="0"/>
              <a:t> JIA is not an easy condition to diagnose and treat. Children with JIA are required to meet regularly with their rheumatology team, and they may also be expected to attend orthopaedic and physiotherapy sessions; undergo eye exams and diagnostic scans; and receive blood tests, injections, and infusions.</a:t>
            </a:r>
          </a:p>
          <a:p>
            <a:pPr marL="0" indent="0">
              <a:buNone/>
            </a:pPr>
            <a:r>
              <a:rPr lang="en-GB" sz="2000" dirty="0">
                <a:solidFill>
                  <a:schemeClr val="accent1"/>
                </a:solidFill>
              </a:rPr>
              <a:t>JIA-related symptoms: </a:t>
            </a:r>
            <a:r>
              <a:rPr lang="en-GB" sz="2000" dirty="0"/>
              <a:t>It is not always easy to live with JIA. Children with the condition may be slow to start in the morning and endure pain, stiffness and fatigue throughout the day. In addition, they will experience times when their condition ‘flares’---when their symptoms are especially severe. </a:t>
            </a:r>
          </a:p>
          <a:p>
            <a:pPr marL="0" indent="0">
              <a:buNone/>
            </a:pPr>
            <a:r>
              <a:rPr lang="en-GB" dirty="0"/>
              <a:t>Schools should be alert to the academic and social impact on students with JIA of their planned and unplanned absences from school. </a:t>
            </a:r>
          </a:p>
        </p:txBody>
      </p:sp>
    </p:spTree>
    <p:extLst>
      <p:ext uri="{BB962C8B-B14F-4D97-AF65-F5344CB8AC3E}">
        <p14:creationId xmlns:p14="http://schemas.microsoft.com/office/powerpoint/2010/main" val="3716218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7A4D-4CDB-46CA-8502-F2F431787013}"/>
              </a:ext>
            </a:extLst>
          </p:cNvPr>
          <p:cNvSpPr>
            <a:spLocks noGrp="1"/>
          </p:cNvSpPr>
          <p:nvPr>
            <p:ph type="title"/>
          </p:nvPr>
        </p:nvSpPr>
        <p:spPr/>
        <p:txBody>
          <a:bodyPr/>
          <a:lstStyle/>
          <a:p>
            <a:r>
              <a:rPr lang="en-GB" dirty="0"/>
              <a:t>Providing practical support</a:t>
            </a:r>
          </a:p>
        </p:txBody>
      </p:sp>
      <p:sp>
        <p:nvSpPr>
          <p:cNvPr id="3" name="Content Placeholder 2">
            <a:extLst>
              <a:ext uri="{FF2B5EF4-FFF2-40B4-BE49-F238E27FC236}">
                <a16:creationId xmlns:a16="http://schemas.microsoft.com/office/drawing/2014/main" id="{458082A4-0D28-41C0-B885-AAE903843430}"/>
              </a:ext>
            </a:extLst>
          </p:cNvPr>
          <p:cNvSpPr>
            <a:spLocks noGrp="1"/>
          </p:cNvSpPr>
          <p:nvPr>
            <p:ph sz="half" idx="1"/>
          </p:nvPr>
        </p:nvSpPr>
        <p:spPr/>
        <p:txBody>
          <a:bodyPr/>
          <a:lstStyle/>
          <a:p>
            <a:r>
              <a:rPr lang="en-GB" dirty="0"/>
              <a:t>Fatigue is a real issue; allow rest breaks as required, and be sure a chair or cushion is available for kids to sit at assembly or story time.</a:t>
            </a:r>
          </a:p>
          <a:p>
            <a:r>
              <a:rPr lang="en-GB" dirty="0"/>
              <a:t>JIA can be a painful condition; provide access to pain relief medication, and allow movement breaks to help alleviate stiffness.</a:t>
            </a:r>
          </a:p>
          <a:p>
            <a:endParaRPr lang="en-GB" dirty="0"/>
          </a:p>
          <a:p>
            <a:endParaRPr lang="en-GB" dirty="0"/>
          </a:p>
        </p:txBody>
      </p:sp>
      <p:sp>
        <p:nvSpPr>
          <p:cNvPr id="4" name="Content Placeholder 3">
            <a:extLst>
              <a:ext uri="{FF2B5EF4-FFF2-40B4-BE49-F238E27FC236}">
                <a16:creationId xmlns:a16="http://schemas.microsoft.com/office/drawing/2014/main" id="{C3512A51-04CF-44D0-9D59-C07A1F310BAD}"/>
              </a:ext>
            </a:extLst>
          </p:cNvPr>
          <p:cNvSpPr>
            <a:spLocks noGrp="1"/>
          </p:cNvSpPr>
          <p:nvPr>
            <p:ph sz="half" idx="2"/>
          </p:nvPr>
        </p:nvSpPr>
        <p:spPr>
          <a:xfrm>
            <a:off x="5359528" y="1998134"/>
            <a:ext cx="4663440" cy="3767328"/>
          </a:xfrm>
        </p:spPr>
        <p:txBody>
          <a:bodyPr/>
          <a:lstStyle/>
          <a:p>
            <a:r>
              <a:rPr lang="en-GB" dirty="0"/>
              <a:t>It can be difficult for JIA kids to navigate stairs or carry heavy loads; provide access to a locker for books and bags, and to a lift if available. Also allow extra time to move between classes. </a:t>
            </a:r>
          </a:p>
          <a:p>
            <a:r>
              <a:rPr lang="en-GB" dirty="0"/>
              <a:t>Children with JIA may be absent more often than other kids; provide homework plans or other guidance to help them keep up with their schoolwork. </a:t>
            </a:r>
          </a:p>
          <a:p>
            <a:endParaRPr lang="en-GB" dirty="0"/>
          </a:p>
          <a:p>
            <a:endParaRPr lang="en-GB" dirty="0"/>
          </a:p>
        </p:txBody>
      </p:sp>
    </p:spTree>
    <p:extLst>
      <p:ext uri="{BB962C8B-B14F-4D97-AF65-F5344CB8AC3E}">
        <p14:creationId xmlns:p14="http://schemas.microsoft.com/office/powerpoint/2010/main" val="406703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16B24-60C8-4E0B-A061-294A82BE2995}"/>
              </a:ext>
            </a:extLst>
          </p:cNvPr>
          <p:cNvSpPr>
            <a:spLocks noGrp="1"/>
          </p:cNvSpPr>
          <p:nvPr>
            <p:ph type="title"/>
          </p:nvPr>
        </p:nvSpPr>
        <p:spPr/>
        <p:txBody>
          <a:bodyPr/>
          <a:lstStyle/>
          <a:p>
            <a:r>
              <a:rPr lang="en-GB" dirty="0"/>
              <a:t>Providing emotional and social support</a:t>
            </a:r>
          </a:p>
        </p:txBody>
      </p:sp>
      <p:sp>
        <p:nvSpPr>
          <p:cNvPr id="3" name="Content Placeholder 2">
            <a:extLst>
              <a:ext uri="{FF2B5EF4-FFF2-40B4-BE49-F238E27FC236}">
                <a16:creationId xmlns:a16="http://schemas.microsoft.com/office/drawing/2014/main" id="{4BD74ED1-89AA-4FED-98DE-9FC0B2EA21C8}"/>
              </a:ext>
            </a:extLst>
          </p:cNvPr>
          <p:cNvSpPr>
            <a:spLocks noGrp="1"/>
          </p:cNvSpPr>
          <p:nvPr>
            <p:ph sz="half" idx="1"/>
          </p:nvPr>
        </p:nvSpPr>
        <p:spPr/>
        <p:txBody>
          <a:bodyPr/>
          <a:lstStyle/>
          <a:p>
            <a:r>
              <a:rPr lang="en-GB" dirty="0"/>
              <a:t>Children with JIA can experience lethargy, anxiety, and mood swings; be sure to listen carefully when they want to talk about their experiences—but don’t force them to do so. </a:t>
            </a:r>
          </a:p>
          <a:p>
            <a:r>
              <a:rPr lang="en-GB" dirty="0"/>
              <a:t>Students with JIA need to learn to manage their own condition; let them decide whether or not they can participate in sports activities, require rest breaks, and so on.</a:t>
            </a:r>
          </a:p>
        </p:txBody>
      </p:sp>
      <p:sp>
        <p:nvSpPr>
          <p:cNvPr id="4" name="Content Placeholder 3">
            <a:extLst>
              <a:ext uri="{FF2B5EF4-FFF2-40B4-BE49-F238E27FC236}">
                <a16:creationId xmlns:a16="http://schemas.microsoft.com/office/drawing/2014/main" id="{798D0E1D-EDAC-4819-A490-2F445838EB53}"/>
              </a:ext>
            </a:extLst>
          </p:cNvPr>
          <p:cNvSpPr>
            <a:spLocks noGrp="1"/>
          </p:cNvSpPr>
          <p:nvPr>
            <p:ph sz="half" idx="2"/>
          </p:nvPr>
        </p:nvSpPr>
        <p:spPr/>
        <p:txBody>
          <a:bodyPr/>
          <a:lstStyle/>
          <a:p>
            <a:r>
              <a:rPr lang="en-GB" dirty="0"/>
              <a:t>Remember that in most respects kids with JIA are just like everyone else—and they want to be treated that way. </a:t>
            </a:r>
          </a:p>
          <a:p>
            <a:r>
              <a:rPr lang="en-GB" dirty="0"/>
              <a:t>If a pupil requires JIA medication or treatment at school, be sure to provide privacy. </a:t>
            </a:r>
          </a:p>
          <a:p>
            <a:r>
              <a:rPr lang="en-GB" dirty="0"/>
              <a:t>Be alert to the ways in which other children in the school may be relating to someone with JIA. </a:t>
            </a:r>
          </a:p>
        </p:txBody>
      </p:sp>
    </p:spTree>
    <p:extLst>
      <p:ext uri="{BB962C8B-B14F-4D97-AF65-F5344CB8AC3E}">
        <p14:creationId xmlns:p14="http://schemas.microsoft.com/office/powerpoint/2010/main" val="1380758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1A401-7AAF-44BA-907E-C8E0EF835118}"/>
              </a:ext>
            </a:extLst>
          </p:cNvPr>
          <p:cNvSpPr>
            <a:spLocks noGrp="1"/>
          </p:cNvSpPr>
          <p:nvPr>
            <p:ph type="title"/>
          </p:nvPr>
        </p:nvSpPr>
        <p:spPr/>
        <p:txBody>
          <a:bodyPr/>
          <a:lstStyle/>
          <a:p>
            <a:r>
              <a:rPr lang="en-GB" dirty="0"/>
              <a:t>Communication is key</a:t>
            </a:r>
          </a:p>
        </p:txBody>
      </p:sp>
      <p:sp>
        <p:nvSpPr>
          <p:cNvPr id="3" name="Content Placeholder 2">
            <a:extLst>
              <a:ext uri="{FF2B5EF4-FFF2-40B4-BE49-F238E27FC236}">
                <a16:creationId xmlns:a16="http://schemas.microsoft.com/office/drawing/2014/main" id="{02B309A0-7864-44A8-96CB-7DA34756908A}"/>
              </a:ext>
            </a:extLst>
          </p:cNvPr>
          <p:cNvSpPr>
            <a:spLocks noGrp="1"/>
          </p:cNvSpPr>
          <p:nvPr>
            <p:ph idx="1"/>
          </p:nvPr>
        </p:nvSpPr>
        <p:spPr/>
        <p:txBody>
          <a:bodyPr>
            <a:normAutofit lnSpcReduction="10000"/>
          </a:bodyPr>
          <a:lstStyle/>
          <a:p>
            <a:pPr marL="0" lvl="0" indent="0">
              <a:buNone/>
            </a:pPr>
            <a:r>
              <a:rPr lang="en-GB" dirty="0"/>
              <a:t>Perhaps the most important thing a school can do to support a student with JIA is to ensure that they stay in continual two-way communication with the student and their parents/carers. How they do so will vary from case to case, but many schools may wish to:</a:t>
            </a:r>
          </a:p>
          <a:p>
            <a:r>
              <a:rPr lang="en-GB" dirty="0"/>
              <a:t>Invite the pupil, their parents/carers, and perhaps also a member of the pupil’s medical team to have a chat with the pupil’s teacher(s), the school nurse, and other relevant members of the school staff.  </a:t>
            </a:r>
          </a:p>
          <a:p>
            <a:r>
              <a:rPr lang="en-GB" dirty="0"/>
              <a:t>Agree upon a care plan (including reasonable adjustments if necessary) that will provide a basis for future conversations.</a:t>
            </a:r>
          </a:p>
          <a:p>
            <a:r>
              <a:rPr lang="en-GB" dirty="0"/>
              <a:t>Identify key points of contact and the most efficient and effective means of ongoing communication (e.g., phone, email, regular meetings, home-school diary). </a:t>
            </a:r>
          </a:p>
        </p:txBody>
      </p:sp>
    </p:spTree>
    <p:extLst>
      <p:ext uri="{BB962C8B-B14F-4D97-AF65-F5344CB8AC3E}">
        <p14:creationId xmlns:p14="http://schemas.microsoft.com/office/powerpoint/2010/main" val="1073945429"/>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252</TotalTime>
  <Words>1139</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 Light</vt:lpstr>
      <vt:lpstr>Metropolitan</vt:lpstr>
      <vt:lpstr>JIA: A Guide for Schools</vt:lpstr>
      <vt:lpstr>Understanding JIA</vt:lpstr>
      <vt:lpstr>A complex and dynamic condition</vt:lpstr>
      <vt:lpstr>Lost weekends</vt:lpstr>
      <vt:lpstr>Supporting JIA pupils at school</vt:lpstr>
      <vt:lpstr>Attendance</vt:lpstr>
      <vt:lpstr>Providing practical support</vt:lpstr>
      <vt:lpstr>Providing emotional and social support</vt:lpstr>
      <vt:lpstr>Communication is key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JIA: A Guide for Schools</dc:title>
  <dc:creator>Donald Wood</dc:creator>
  <cp:lastModifiedBy>Donald Wood</cp:lastModifiedBy>
  <cp:revision>32</cp:revision>
  <dcterms:created xsi:type="dcterms:W3CDTF">2020-03-05T18:54:03Z</dcterms:created>
  <dcterms:modified xsi:type="dcterms:W3CDTF">2020-03-05T23:06:49Z</dcterms:modified>
</cp:coreProperties>
</file>